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16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8.png" ContentType="image/png"/>
  <Override PartName="/ppt/media/image12.png" ContentType="image/png"/>
  <Override PartName="/ppt/media/image3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</p:sldMasterIdLst>
  <p:notesMasterIdLst>
    <p:notesMasterId r:id="rId12"/>
  </p:notes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notesMaster" Target="notesMasters/notesMaster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1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uk-UA" sz="4400" spc="-1" strike="noStrike">
                <a:solidFill>
                  <a:schemeClr val="dk1"/>
                </a:solidFill>
                <a:latin typeface="Calibri Light"/>
              </a:rPr>
              <a:t>Click to move the slide</a:t>
            </a:r>
            <a:endParaRPr b="0" lang="uk-UA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uk-UA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uk-UA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uk-UA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uk-UA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uk-UA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uk-UA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uk-UA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uk-UA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uk-UA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uk-UA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uk-UA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F12CC8DE-7FC7-43BF-AA27-7FEAF6A60E25}" type="slidenum">
              <a:rPr b="0" lang="uk-UA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uk-UA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DE567CA-FC55-4135-A9AE-BAA0D37E0A21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uk-UA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DF9CCA7-0E09-437C-9698-D2C8F658B6C7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uk-UA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1A26AA8-8B1F-460D-B1CB-5DA549C2304A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uk-UA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B449A65-1A5A-4E13-980E-485DC8B78BB6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uk-UA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9933281-9ADE-4EC1-815F-CEC249B95A07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uk-UA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B64AB39-9F00-44CE-BFBC-047ABDBF202B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uk-UA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9CA6C2F-7A2A-47C4-AC7F-ABBE2A7B0AB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uk-UA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014C361-C98A-4EB7-9334-F8BBED1FCFFB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uk-UA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253BB76-2BAC-40C1-9251-5CBE9B39F999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uk-UA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0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uk-UA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uk-UA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uk-UA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uk-UA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uk-UA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uk-UA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uk-UA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uk-UA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uk-UA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uk-UA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uk-UA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uk-UA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uk-UA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uk-UA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uk-UA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uk-UA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uk-UA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uk-UA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uk-UA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uk-UA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uk-UA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uk-UA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uk-UA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uk-UA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uk-UA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uk-UA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uk-UA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uk-UA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uk-UA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uk-UA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uk-UA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uk-UA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uk-UA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uk-UA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uk-UA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uk-UA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uk-UA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52" name="Text 0"/>
          <p:cNvSpPr/>
          <p:nvPr/>
        </p:nvSpPr>
        <p:spPr>
          <a:xfrm>
            <a:off x="6280200" y="2585160"/>
            <a:ext cx="7556040" cy="97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7699"/>
              </a:lnSpc>
              <a:tabLst>
                <a:tab algn="l" pos="0"/>
              </a:tabLst>
            </a:pPr>
            <a:r>
              <a:rPr b="0" lang="en-US" sz="6150" spc="-1" strike="noStrike">
                <a:solidFill>
                  <a:srgbClr val="f2f2f3"/>
                </a:solidFill>
                <a:latin typeface="Poppins Light"/>
                <a:ea typeface="Poppins Light"/>
              </a:rPr>
              <a:t>Сюрреалізм 20 ст.</a:t>
            </a:r>
            <a:endParaRPr b="0" lang="uk-UA" sz="6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 1"/>
          <p:cNvSpPr/>
          <p:nvPr/>
        </p:nvSpPr>
        <p:spPr>
          <a:xfrm>
            <a:off x="6280200" y="3903480"/>
            <a:ext cx="75560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Сюрреалізм — мистецький рух, що виник у 1920-х роках. Він відомий своїми незвичайними образами, абсурдними сюжетами та спробами розкрити несвідоме.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"/>
          <p:cNvSpPr/>
          <p:nvPr/>
        </p:nvSpPr>
        <p:spPr>
          <a:xfrm>
            <a:off x="12780000" y="7380000"/>
            <a:ext cx="1850400" cy="7200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56" name="Text 0"/>
          <p:cNvSpPr/>
          <p:nvPr/>
        </p:nvSpPr>
        <p:spPr>
          <a:xfrm>
            <a:off x="749520" y="1103400"/>
            <a:ext cx="764496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250"/>
              </a:lnSpc>
              <a:tabLst>
                <a:tab algn="l" pos="0"/>
              </a:tabLst>
            </a:pPr>
            <a:r>
              <a:rPr b="0" lang="en-US" sz="4200" spc="-1" strike="noStrike">
                <a:solidFill>
                  <a:srgbClr val="f2f2f3"/>
                </a:solidFill>
                <a:latin typeface="Poppins Light"/>
                <a:ea typeface="Poppins Light"/>
              </a:rPr>
              <a:t>Відомі представники сюрреалізму</a:t>
            </a:r>
            <a:endParaRPr b="0" lang="uk-UA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Shape 1"/>
          <p:cNvSpPr/>
          <p:nvPr/>
        </p:nvSpPr>
        <p:spPr>
          <a:xfrm>
            <a:off x="749520" y="3003840"/>
            <a:ext cx="481320" cy="48132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Text 2"/>
          <p:cNvSpPr/>
          <p:nvPr/>
        </p:nvSpPr>
        <p:spPr>
          <a:xfrm>
            <a:off x="943200" y="3084120"/>
            <a:ext cx="93600" cy="32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500"/>
              </a:lnSpc>
              <a:tabLst>
                <a:tab algn="l" pos="0"/>
              </a:tabLst>
            </a:pPr>
            <a:r>
              <a:rPr b="0" lang="en-US" sz="25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1</a:t>
            </a:r>
            <a:endParaRPr b="0" lang="uk-UA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Text 3"/>
          <p:cNvSpPr/>
          <p:nvPr/>
        </p:nvSpPr>
        <p:spPr>
          <a:xfrm>
            <a:off x="1445040" y="3003840"/>
            <a:ext cx="2676240" cy="33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21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Сальвадор Далі</a:t>
            </a:r>
            <a:endParaRPr b="0" lang="uk-UA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Text 4"/>
          <p:cNvSpPr/>
          <p:nvPr/>
        </p:nvSpPr>
        <p:spPr>
          <a:xfrm>
            <a:off x="1445040" y="3466800"/>
            <a:ext cx="3019320" cy="137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e5e0df"/>
                </a:solidFill>
                <a:latin typeface="Roboto Light"/>
                <a:ea typeface="Roboto Light"/>
              </a:rPr>
              <a:t>Іспанський художник, відомий своїми яскравими і сюрреалістичними картинами.</a:t>
            </a:r>
            <a:endParaRPr b="0" lang="uk-UA" sz="1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Shape 5"/>
          <p:cNvSpPr/>
          <p:nvPr/>
        </p:nvSpPr>
        <p:spPr>
          <a:xfrm>
            <a:off x="4678920" y="3003840"/>
            <a:ext cx="481320" cy="48132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2" name="Text 6"/>
          <p:cNvSpPr/>
          <p:nvPr/>
        </p:nvSpPr>
        <p:spPr>
          <a:xfrm>
            <a:off x="4827960" y="3084120"/>
            <a:ext cx="183240" cy="32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500"/>
              </a:lnSpc>
              <a:tabLst>
                <a:tab algn="l" pos="0"/>
              </a:tabLst>
            </a:pPr>
            <a:r>
              <a:rPr b="0" lang="en-US" sz="25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2</a:t>
            </a:r>
            <a:endParaRPr b="0" lang="uk-UA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Text 7"/>
          <p:cNvSpPr/>
          <p:nvPr/>
        </p:nvSpPr>
        <p:spPr>
          <a:xfrm>
            <a:off x="5374800" y="3003840"/>
            <a:ext cx="2676240" cy="33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21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Рене Магрітт</a:t>
            </a:r>
            <a:endParaRPr b="0" lang="uk-UA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Text 8"/>
          <p:cNvSpPr/>
          <p:nvPr/>
        </p:nvSpPr>
        <p:spPr>
          <a:xfrm>
            <a:off x="5374800" y="3466800"/>
            <a:ext cx="3019320" cy="137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e5e0df"/>
                </a:solidFill>
                <a:latin typeface="Roboto Light"/>
                <a:ea typeface="Roboto Light"/>
              </a:rPr>
              <a:t>Бельгійський художник, відомий своїми картинами з оптичними ілюзіями та сюрреалістичними образами.</a:t>
            </a:r>
            <a:endParaRPr b="0" lang="uk-UA" sz="1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Shape 9"/>
          <p:cNvSpPr/>
          <p:nvPr/>
        </p:nvSpPr>
        <p:spPr>
          <a:xfrm>
            <a:off x="749520" y="5292360"/>
            <a:ext cx="481320" cy="48132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6" name="Text 10"/>
          <p:cNvSpPr/>
          <p:nvPr/>
        </p:nvSpPr>
        <p:spPr>
          <a:xfrm>
            <a:off x="896400" y="5372640"/>
            <a:ext cx="187560" cy="32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500"/>
              </a:lnSpc>
              <a:tabLst>
                <a:tab algn="l" pos="0"/>
              </a:tabLst>
            </a:pPr>
            <a:r>
              <a:rPr b="0" lang="en-US" sz="25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3</a:t>
            </a:r>
            <a:endParaRPr b="0" lang="uk-UA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Text 11"/>
          <p:cNvSpPr/>
          <p:nvPr/>
        </p:nvSpPr>
        <p:spPr>
          <a:xfrm>
            <a:off x="1445040" y="5292360"/>
            <a:ext cx="2676240" cy="33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21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Ман Рей</a:t>
            </a:r>
            <a:endParaRPr b="0" lang="uk-UA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Text 12"/>
          <p:cNvSpPr/>
          <p:nvPr/>
        </p:nvSpPr>
        <p:spPr>
          <a:xfrm>
            <a:off x="1445040" y="5755320"/>
            <a:ext cx="3019320" cy="102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e5e0df"/>
                </a:solidFill>
                <a:latin typeface="Roboto Light"/>
                <a:ea typeface="Roboto Light"/>
              </a:rPr>
              <a:t>Американський фотограф і художник, який зробив значний внесок у сюрреалізм.</a:t>
            </a:r>
            <a:endParaRPr b="0" lang="uk-UA" sz="1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Shape 13"/>
          <p:cNvSpPr/>
          <p:nvPr/>
        </p:nvSpPr>
        <p:spPr>
          <a:xfrm>
            <a:off x="4678920" y="5292360"/>
            <a:ext cx="481320" cy="48132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0" name="Text 14"/>
          <p:cNvSpPr/>
          <p:nvPr/>
        </p:nvSpPr>
        <p:spPr>
          <a:xfrm>
            <a:off x="4821480" y="5372640"/>
            <a:ext cx="196560" cy="32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500"/>
              </a:lnSpc>
              <a:tabLst>
                <a:tab algn="l" pos="0"/>
              </a:tabLst>
            </a:pPr>
            <a:r>
              <a:rPr b="0" lang="en-US" sz="25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4</a:t>
            </a:r>
            <a:endParaRPr b="0" lang="uk-UA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Text 15"/>
          <p:cNvSpPr/>
          <p:nvPr/>
        </p:nvSpPr>
        <p:spPr>
          <a:xfrm>
            <a:off x="5374800" y="5292360"/>
            <a:ext cx="2676240" cy="33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21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Макс Ернст</a:t>
            </a:r>
            <a:endParaRPr b="0" lang="uk-UA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Text 16"/>
          <p:cNvSpPr/>
          <p:nvPr/>
        </p:nvSpPr>
        <p:spPr>
          <a:xfrm>
            <a:off x="5374800" y="5755320"/>
            <a:ext cx="3019320" cy="137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e5e0df"/>
                </a:solidFill>
                <a:latin typeface="Roboto Light"/>
                <a:ea typeface="Roboto Light"/>
              </a:rPr>
              <a:t>Німецький художник, відомий своїми коріннями в дадаїзмі, своїми сюрреалістичними картинами та скульптурами.</a:t>
            </a:r>
            <a:endParaRPr b="0" lang="uk-UA" sz="16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74" name="Text 0"/>
          <p:cNvSpPr/>
          <p:nvPr/>
        </p:nvSpPr>
        <p:spPr>
          <a:xfrm>
            <a:off x="793800" y="143748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2f2f3"/>
                </a:solidFill>
                <a:latin typeface="Poppins Light"/>
                <a:ea typeface="Poppins Light"/>
              </a:rPr>
              <a:t>Основні принципи сюрреалізму</a:t>
            </a:r>
            <a:endParaRPr b="0" lang="uk-UA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Shape 1"/>
          <p:cNvSpPr/>
          <p:nvPr/>
        </p:nvSpPr>
        <p:spPr>
          <a:xfrm>
            <a:off x="793800" y="3195000"/>
            <a:ext cx="3664440" cy="2047680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" name="Text 2"/>
          <p:cNvSpPr/>
          <p:nvPr/>
        </p:nvSpPr>
        <p:spPr>
          <a:xfrm>
            <a:off x="1028160" y="34297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Автоматизм</a:t>
            </a:r>
            <a:endParaRPr b="0" lang="uk-UA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 3"/>
          <p:cNvSpPr/>
          <p:nvPr/>
        </p:nvSpPr>
        <p:spPr>
          <a:xfrm>
            <a:off x="1028160" y="3920040"/>
            <a:ext cx="319572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Техніка, яка використовує несвідоме для створення мистецтва.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Shape 4"/>
          <p:cNvSpPr/>
          <p:nvPr/>
        </p:nvSpPr>
        <p:spPr>
          <a:xfrm>
            <a:off x="4685400" y="3195000"/>
            <a:ext cx="3664440" cy="2047680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Text 5"/>
          <p:cNvSpPr/>
          <p:nvPr/>
        </p:nvSpPr>
        <p:spPr>
          <a:xfrm>
            <a:off x="4919760" y="34297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Абсурд</a:t>
            </a:r>
            <a:endParaRPr b="0" lang="uk-UA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Text 6"/>
          <p:cNvSpPr/>
          <p:nvPr/>
        </p:nvSpPr>
        <p:spPr>
          <a:xfrm>
            <a:off x="4919760" y="3920040"/>
            <a:ext cx="31957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Використання нелогічних і незвичних образів.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Shape 7"/>
          <p:cNvSpPr/>
          <p:nvPr/>
        </p:nvSpPr>
        <p:spPr>
          <a:xfrm>
            <a:off x="793800" y="5469840"/>
            <a:ext cx="7556040" cy="1321920"/>
          </a:xfrm>
          <a:prstGeom prst="roundRect">
            <a:avLst>
              <a:gd name="adj" fmla="val 7205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" name="Text 8"/>
          <p:cNvSpPr/>
          <p:nvPr/>
        </p:nvSpPr>
        <p:spPr>
          <a:xfrm>
            <a:off x="1028160" y="570456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Оптичні ілюзії</a:t>
            </a:r>
            <a:endParaRPr b="0" lang="uk-UA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 9"/>
          <p:cNvSpPr/>
          <p:nvPr/>
        </p:nvSpPr>
        <p:spPr>
          <a:xfrm>
            <a:off x="1028160" y="6194880"/>
            <a:ext cx="70873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Створення образів, що спотворюють сприйняття.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 0"/>
          <p:cNvSpPr/>
          <p:nvPr/>
        </p:nvSpPr>
        <p:spPr>
          <a:xfrm>
            <a:off x="793800" y="2358360"/>
            <a:ext cx="109897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2f2f3"/>
                </a:solidFill>
                <a:latin typeface="Poppins Light"/>
                <a:ea typeface="Poppins Light"/>
              </a:rPr>
              <a:t>Сюрреалізм у літературі, живописі та кіно</a:t>
            </a:r>
            <a:endParaRPr b="0" lang="uk-UA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1"/>
          <p:cNvSpPr/>
          <p:nvPr/>
        </p:nvSpPr>
        <p:spPr>
          <a:xfrm>
            <a:off x="793800" y="363420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f2f2f3"/>
                </a:solidFill>
                <a:latin typeface="Poppins Light"/>
                <a:ea typeface="Poppins Light"/>
              </a:rPr>
              <a:t>Літературні твори</a:t>
            </a:r>
            <a:endParaRPr b="0" lang="uk-UA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Text 2"/>
          <p:cNvSpPr/>
          <p:nvPr/>
        </p:nvSpPr>
        <p:spPr>
          <a:xfrm>
            <a:off x="793800" y="4215240"/>
            <a:ext cx="397764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«Над людиною» Фрідріха Ніцше, «Metamorphosis» Франца Кафки, «Alice's Adventures in Wonderland» Льюїса Керрола.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 3"/>
          <p:cNvSpPr/>
          <p:nvPr/>
        </p:nvSpPr>
        <p:spPr>
          <a:xfrm>
            <a:off x="5333040" y="363420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f2f2f3"/>
                </a:solidFill>
                <a:latin typeface="Poppins Light"/>
                <a:ea typeface="Poppins Light"/>
              </a:rPr>
              <a:t>Картини</a:t>
            </a:r>
            <a:endParaRPr b="0" lang="uk-UA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Text 4"/>
          <p:cNvSpPr/>
          <p:nvPr/>
        </p:nvSpPr>
        <p:spPr>
          <a:xfrm>
            <a:off x="5333040" y="4215240"/>
            <a:ext cx="397764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«The Persistence of Memory» Сальвадора Далі, «The Son of Man» Рене Магрітта, «The Elephant of Celebes» Макса Ернста.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Text 5"/>
          <p:cNvSpPr/>
          <p:nvPr/>
        </p:nvSpPr>
        <p:spPr>
          <a:xfrm>
            <a:off x="9871920" y="363420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f2f2f3"/>
                </a:solidFill>
                <a:latin typeface="Poppins Light"/>
                <a:ea typeface="Poppins Light"/>
              </a:rPr>
              <a:t>Фільми</a:t>
            </a:r>
            <a:endParaRPr b="0" lang="uk-UA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 6"/>
          <p:cNvSpPr/>
          <p:nvPr/>
        </p:nvSpPr>
        <p:spPr>
          <a:xfrm>
            <a:off x="9871920" y="4215240"/>
            <a:ext cx="397764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«Un Chien Andalou» Луїса Бунюеля, «The Cabinet of Dr. Caligari» Роберта Віне, «The Seventh Seal» Інгмара Бергмана.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"/>
          <p:cNvSpPr/>
          <p:nvPr/>
        </p:nvSpPr>
        <p:spPr>
          <a:xfrm>
            <a:off x="12780000" y="7380000"/>
            <a:ext cx="1850400" cy="7200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93" name="Text 0"/>
          <p:cNvSpPr/>
          <p:nvPr/>
        </p:nvSpPr>
        <p:spPr>
          <a:xfrm>
            <a:off x="771480" y="781920"/>
            <a:ext cx="7600320" cy="137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400"/>
              </a:lnSpc>
              <a:tabLst>
                <a:tab algn="l" pos="0"/>
              </a:tabLst>
            </a:pPr>
            <a:r>
              <a:rPr b="0" lang="en-US" sz="4300" spc="-1" strike="noStrike">
                <a:solidFill>
                  <a:srgbClr val="f2f2f3"/>
                </a:solidFill>
                <a:latin typeface="Poppins Light"/>
                <a:ea typeface="Poppins Light"/>
              </a:rPr>
              <a:t>Передумови виникнення сюрреалізму</a:t>
            </a:r>
            <a:endParaRPr b="0" lang="uk-UA" sz="4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Shape 1"/>
          <p:cNvSpPr/>
          <p:nvPr/>
        </p:nvSpPr>
        <p:spPr>
          <a:xfrm>
            <a:off x="1087200" y="2490480"/>
            <a:ext cx="30240" cy="4956840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" name="Shape 2"/>
          <p:cNvSpPr/>
          <p:nvPr/>
        </p:nvSpPr>
        <p:spPr>
          <a:xfrm>
            <a:off x="1319760" y="2971440"/>
            <a:ext cx="771120" cy="30240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3400" bIns="-234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" name="Shape 3"/>
          <p:cNvSpPr/>
          <p:nvPr/>
        </p:nvSpPr>
        <p:spPr>
          <a:xfrm>
            <a:off x="854280" y="2738520"/>
            <a:ext cx="495720" cy="495720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7" name="Text 4"/>
          <p:cNvSpPr/>
          <p:nvPr/>
        </p:nvSpPr>
        <p:spPr>
          <a:xfrm>
            <a:off x="1054080" y="2821320"/>
            <a:ext cx="96120" cy="330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599"/>
              </a:lnSpc>
              <a:tabLst>
                <a:tab algn="l" pos="0"/>
              </a:tabLst>
            </a:pPr>
            <a:r>
              <a:rPr b="0" lang="en-US" sz="26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1</a:t>
            </a:r>
            <a:endParaRPr b="0" lang="uk-UA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Text 5"/>
          <p:cNvSpPr/>
          <p:nvPr/>
        </p:nvSpPr>
        <p:spPr>
          <a:xfrm>
            <a:off x="2314800" y="2710800"/>
            <a:ext cx="275580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Перша світова війна</a:t>
            </a:r>
            <a:endParaRPr b="0" lang="uk-UA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 6"/>
          <p:cNvSpPr/>
          <p:nvPr/>
        </p:nvSpPr>
        <p:spPr>
          <a:xfrm>
            <a:off x="2314800" y="3187800"/>
            <a:ext cx="6057000" cy="7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e5e0df"/>
                </a:solidFill>
                <a:latin typeface="Roboto Light"/>
                <a:ea typeface="Roboto Light"/>
              </a:rPr>
              <a:t>Захоплення, трагедія, абсурдність війни вплинули на митців.</a:t>
            </a:r>
            <a:endParaRPr b="0" lang="uk-UA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Shape 7"/>
          <p:cNvSpPr/>
          <p:nvPr/>
        </p:nvSpPr>
        <p:spPr>
          <a:xfrm>
            <a:off x="1319760" y="4814640"/>
            <a:ext cx="771120" cy="30240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3400" bIns="-234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1" name="Shape 8"/>
          <p:cNvSpPr/>
          <p:nvPr/>
        </p:nvSpPr>
        <p:spPr>
          <a:xfrm>
            <a:off x="854280" y="4582080"/>
            <a:ext cx="495720" cy="495720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2" name="Text 9"/>
          <p:cNvSpPr/>
          <p:nvPr/>
        </p:nvSpPr>
        <p:spPr>
          <a:xfrm>
            <a:off x="1007640" y="4664520"/>
            <a:ext cx="189000" cy="330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599"/>
              </a:lnSpc>
              <a:tabLst>
                <a:tab algn="l" pos="0"/>
              </a:tabLst>
            </a:pPr>
            <a:r>
              <a:rPr b="0" lang="en-US" sz="26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2</a:t>
            </a:r>
            <a:endParaRPr b="0" lang="uk-UA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Text 10"/>
          <p:cNvSpPr/>
          <p:nvPr/>
        </p:nvSpPr>
        <p:spPr>
          <a:xfrm>
            <a:off x="2314800" y="4554360"/>
            <a:ext cx="275580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Дадаїзм</a:t>
            </a:r>
            <a:endParaRPr b="0" lang="uk-UA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Text 11"/>
          <p:cNvSpPr/>
          <p:nvPr/>
        </p:nvSpPr>
        <p:spPr>
          <a:xfrm>
            <a:off x="2314800" y="5031000"/>
            <a:ext cx="6057000" cy="35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e5e0df"/>
                </a:solidFill>
                <a:latin typeface="Roboto Light"/>
                <a:ea typeface="Roboto Light"/>
              </a:rPr>
              <a:t>Дадаїсти викликали традиції і розмивали межі мистецтва.</a:t>
            </a:r>
            <a:endParaRPr b="0" lang="uk-UA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Shape 12"/>
          <p:cNvSpPr/>
          <p:nvPr/>
        </p:nvSpPr>
        <p:spPr>
          <a:xfrm>
            <a:off x="1319760" y="6305400"/>
            <a:ext cx="771120" cy="30240"/>
          </a:xfrm>
          <a:prstGeom prst="roundRect">
            <a:avLst>
              <a:gd name="adj" fmla="val 303837"/>
            </a:avLst>
          </a:prstGeom>
          <a:solidFill>
            <a:srgbClr val="56565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3400" bIns="-234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Shape 13"/>
          <p:cNvSpPr/>
          <p:nvPr/>
        </p:nvSpPr>
        <p:spPr>
          <a:xfrm>
            <a:off x="854280" y="6072840"/>
            <a:ext cx="495720" cy="495720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7" name="Text 14"/>
          <p:cNvSpPr/>
          <p:nvPr/>
        </p:nvSpPr>
        <p:spPr>
          <a:xfrm>
            <a:off x="1005480" y="6155280"/>
            <a:ext cx="192960" cy="330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599"/>
              </a:lnSpc>
              <a:tabLst>
                <a:tab algn="l" pos="0"/>
              </a:tabLst>
            </a:pPr>
            <a:r>
              <a:rPr b="0" lang="en-US" sz="26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3</a:t>
            </a:r>
            <a:endParaRPr b="0" lang="uk-UA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Text 15"/>
          <p:cNvSpPr/>
          <p:nvPr/>
        </p:nvSpPr>
        <p:spPr>
          <a:xfrm>
            <a:off x="2314800" y="6045120"/>
            <a:ext cx="394920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Психоаналіз Зиґмунда Фройда</a:t>
            </a:r>
            <a:endParaRPr b="0" lang="uk-UA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Text 16"/>
          <p:cNvSpPr/>
          <p:nvPr/>
        </p:nvSpPr>
        <p:spPr>
          <a:xfrm>
            <a:off x="2314800" y="6521760"/>
            <a:ext cx="6057000" cy="7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e5e0df"/>
                </a:solidFill>
                <a:latin typeface="Roboto Light"/>
                <a:ea typeface="Roboto Light"/>
              </a:rPr>
              <a:t>Відкриття несвідомого вплинуло на митців, які хотіли його виразити.</a:t>
            </a:r>
            <a:endParaRPr b="0" lang="uk-UA" sz="17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11" name="Text 0"/>
          <p:cNvSpPr/>
          <p:nvPr/>
        </p:nvSpPr>
        <p:spPr>
          <a:xfrm>
            <a:off x="793800" y="70416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2f2f3"/>
                </a:solidFill>
                <a:latin typeface="Poppins Light"/>
                <a:ea typeface="Poppins Light"/>
              </a:rPr>
              <a:t>Ознаки сюрреалістичного мистецтва</a:t>
            </a:r>
            <a:endParaRPr b="0" lang="uk-UA" sz="44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2" name="Image 1" descr="preencoded.png"/>
          <p:cNvPicPr/>
          <p:nvPr/>
        </p:nvPicPr>
        <p:blipFill>
          <a:blip r:embed="rId2"/>
          <a:stretch/>
        </p:blipFill>
        <p:spPr>
          <a:xfrm>
            <a:off x="793800" y="2462040"/>
            <a:ext cx="566640" cy="566640"/>
          </a:xfrm>
          <a:prstGeom prst="rect">
            <a:avLst/>
          </a:prstGeom>
          <a:ln w="0">
            <a:noFill/>
          </a:ln>
        </p:spPr>
      </p:pic>
      <p:sp>
        <p:nvSpPr>
          <p:cNvPr id="113" name="Text 1"/>
          <p:cNvSpPr/>
          <p:nvPr/>
        </p:nvSpPr>
        <p:spPr>
          <a:xfrm>
            <a:off x="793800" y="32558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Сновидіння</a:t>
            </a:r>
            <a:endParaRPr b="0" lang="uk-UA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Text 2"/>
          <p:cNvSpPr/>
          <p:nvPr/>
        </p:nvSpPr>
        <p:spPr>
          <a:xfrm>
            <a:off x="793800" y="3746160"/>
            <a:ext cx="360756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Часто використовуються сновидіння, фантазії і несвідоме.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5" name="Image 2" descr="preencoded.png"/>
          <p:cNvPicPr/>
          <p:nvPr/>
        </p:nvPicPr>
        <p:blipFill>
          <a:blip r:embed="rId3"/>
          <a:stretch/>
        </p:blipFill>
        <p:spPr>
          <a:xfrm>
            <a:off x="4741920" y="2462040"/>
            <a:ext cx="566640" cy="566640"/>
          </a:xfrm>
          <a:prstGeom prst="rect">
            <a:avLst/>
          </a:prstGeom>
          <a:ln w="0">
            <a:noFill/>
          </a:ln>
        </p:spPr>
      </p:pic>
      <p:sp>
        <p:nvSpPr>
          <p:cNvPr id="116" name="Text 3"/>
          <p:cNvSpPr/>
          <p:nvPr/>
        </p:nvSpPr>
        <p:spPr>
          <a:xfrm>
            <a:off x="4741920" y="32558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Оптичні ілюзії</a:t>
            </a:r>
            <a:endParaRPr b="0" lang="uk-UA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Text 4"/>
          <p:cNvSpPr/>
          <p:nvPr/>
        </p:nvSpPr>
        <p:spPr>
          <a:xfrm>
            <a:off x="4741920" y="3746160"/>
            <a:ext cx="36079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Використовуються нелогічні і незвичні образи.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8" name="Image 3" descr="preencoded.png"/>
          <p:cNvPicPr/>
          <p:nvPr/>
        </p:nvPicPr>
        <p:blipFill>
          <a:blip r:embed="rId4"/>
          <a:stretch/>
        </p:blipFill>
        <p:spPr>
          <a:xfrm>
            <a:off x="793800" y="5152320"/>
            <a:ext cx="566640" cy="566640"/>
          </a:xfrm>
          <a:prstGeom prst="rect">
            <a:avLst/>
          </a:prstGeom>
          <a:ln w="0">
            <a:noFill/>
          </a:ln>
        </p:spPr>
      </p:pic>
      <p:sp>
        <p:nvSpPr>
          <p:cNvPr id="119" name="Text 5"/>
          <p:cNvSpPr/>
          <p:nvPr/>
        </p:nvSpPr>
        <p:spPr>
          <a:xfrm>
            <a:off x="793800" y="59461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Незвичні поєднання</a:t>
            </a:r>
            <a:endParaRPr b="0" lang="uk-UA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Text 6"/>
          <p:cNvSpPr/>
          <p:nvPr/>
        </p:nvSpPr>
        <p:spPr>
          <a:xfrm>
            <a:off x="793800" y="6436800"/>
            <a:ext cx="360756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Об'єкти, які не повинні бути разом, з'єднуються в сюрреалістичних композиціях.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1" name="Image 4" descr="preencoded.png"/>
          <p:cNvPicPr/>
          <p:nvPr/>
        </p:nvPicPr>
        <p:blipFill>
          <a:blip r:embed="rId5"/>
          <a:stretch/>
        </p:blipFill>
        <p:spPr>
          <a:xfrm>
            <a:off x="4741920" y="5152320"/>
            <a:ext cx="566640" cy="566640"/>
          </a:xfrm>
          <a:prstGeom prst="rect">
            <a:avLst/>
          </a:prstGeom>
          <a:ln w="0">
            <a:noFill/>
          </a:ln>
        </p:spPr>
      </p:pic>
      <p:sp>
        <p:nvSpPr>
          <p:cNvPr id="122" name="Text 7"/>
          <p:cNvSpPr/>
          <p:nvPr/>
        </p:nvSpPr>
        <p:spPr>
          <a:xfrm>
            <a:off x="4741920" y="59461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Poppins Light"/>
                <a:ea typeface="Poppins Light"/>
              </a:rPr>
              <a:t>Символізм</a:t>
            </a:r>
            <a:endParaRPr b="0" lang="uk-UA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Text 8"/>
          <p:cNvSpPr/>
          <p:nvPr/>
        </p:nvSpPr>
        <p:spPr>
          <a:xfrm>
            <a:off x="4741920" y="6436800"/>
            <a:ext cx="360792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Сюрреалістичні твори часто містять глибокі символічні значення.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25" name="Text 0"/>
          <p:cNvSpPr/>
          <p:nvPr/>
        </p:nvSpPr>
        <p:spPr>
          <a:xfrm>
            <a:off x="6259320" y="608400"/>
            <a:ext cx="7597440" cy="13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400"/>
              </a:lnSpc>
              <a:tabLst>
                <a:tab algn="l" pos="0"/>
              </a:tabLst>
            </a:pPr>
            <a:r>
              <a:rPr b="0" lang="en-US" sz="4300" spc="-1" strike="noStrike">
                <a:solidFill>
                  <a:srgbClr val="f2f2f3"/>
                </a:solidFill>
                <a:latin typeface="Poppins Light"/>
                <a:ea typeface="Poppins Light"/>
              </a:rPr>
              <a:t>Вплив сюрреалізму на інші мистецькі течії</a:t>
            </a:r>
            <a:endParaRPr b="0" lang="uk-UA" sz="4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6" name="Image 1" descr="preencoded.png"/>
          <p:cNvPicPr/>
          <p:nvPr/>
        </p:nvPicPr>
        <p:blipFill>
          <a:blip r:embed="rId2"/>
          <a:stretch/>
        </p:blipFill>
        <p:spPr>
          <a:xfrm>
            <a:off x="6259320" y="2319840"/>
            <a:ext cx="1104120" cy="1766880"/>
          </a:xfrm>
          <a:prstGeom prst="rect">
            <a:avLst/>
          </a:prstGeom>
          <a:ln w="0">
            <a:noFill/>
          </a:ln>
        </p:spPr>
      </p:pic>
      <p:sp>
        <p:nvSpPr>
          <p:cNvPr id="127" name="Text 1"/>
          <p:cNvSpPr/>
          <p:nvPr/>
        </p:nvSpPr>
        <p:spPr>
          <a:xfrm>
            <a:off x="7695000" y="2540880"/>
            <a:ext cx="2760840" cy="34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Поп-арт</a:t>
            </a:r>
            <a:endParaRPr b="0" lang="uk-UA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Text 2"/>
          <p:cNvSpPr/>
          <p:nvPr/>
        </p:nvSpPr>
        <p:spPr>
          <a:xfrm>
            <a:off x="7695000" y="3018240"/>
            <a:ext cx="616176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e5e0df"/>
                </a:solidFill>
                <a:latin typeface="Roboto Light"/>
                <a:ea typeface="Roboto Light"/>
              </a:rPr>
              <a:t>Сюрреалістичні образи та елементи вплинули на яскравий стиль поп-арту.</a:t>
            </a:r>
            <a:endParaRPr b="0" lang="uk-UA" sz="1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9" name="Image 2" descr="preencoded.png"/>
          <p:cNvPicPr/>
          <p:nvPr/>
        </p:nvPicPr>
        <p:blipFill>
          <a:blip r:embed="rId3"/>
          <a:stretch/>
        </p:blipFill>
        <p:spPr>
          <a:xfrm>
            <a:off x="6259320" y="4087080"/>
            <a:ext cx="1104120" cy="1766880"/>
          </a:xfrm>
          <a:prstGeom prst="rect">
            <a:avLst/>
          </a:prstGeom>
          <a:ln w="0">
            <a:noFill/>
          </a:ln>
        </p:spPr>
      </p:pic>
      <p:sp>
        <p:nvSpPr>
          <p:cNvPr id="130" name="Text 3"/>
          <p:cNvSpPr/>
          <p:nvPr/>
        </p:nvSpPr>
        <p:spPr>
          <a:xfrm>
            <a:off x="7695000" y="4307760"/>
            <a:ext cx="2760840" cy="34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e5e0df"/>
                </a:solidFill>
                <a:latin typeface="Poppins Light"/>
                <a:ea typeface="Poppins Light"/>
              </a:rPr>
              <a:t>Авангард</a:t>
            </a:r>
            <a:endParaRPr b="0" lang="uk-UA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Text 4"/>
          <p:cNvSpPr/>
          <p:nvPr/>
        </p:nvSpPr>
        <p:spPr>
          <a:xfrm>
            <a:off x="7695000" y="4785480"/>
            <a:ext cx="616176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e5e0df"/>
                </a:solidFill>
                <a:latin typeface="Roboto Light"/>
                <a:ea typeface="Roboto Light"/>
              </a:rPr>
              <a:t>Сюрреалістичний рух розширив межі мистецтва, що вплинуло на авангардні течії.</a:t>
            </a:r>
            <a:endParaRPr b="0" lang="uk-UA" sz="1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2" name="Image 3" descr="preencoded.png"/>
          <p:cNvPicPr/>
          <p:nvPr/>
        </p:nvPicPr>
        <p:blipFill>
          <a:blip r:embed="rId4"/>
          <a:stretch/>
        </p:blipFill>
        <p:spPr>
          <a:xfrm>
            <a:off x="6259320" y="5854320"/>
            <a:ext cx="1104120" cy="1766880"/>
          </a:xfrm>
          <a:prstGeom prst="rect">
            <a:avLst/>
          </a:prstGeom>
          <a:ln w="0">
            <a:noFill/>
          </a:ln>
        </p:spPr>
      </p:pic>
      <p:sp>
        <p:nvSpPr>
          <p:cNvPr id="133" name="Text 5"/>
          <p:cNvSpPr/>
          <p:nvPr/>
        </p:nvSpPr>
        <p:spPr>
          <a:xfrm>
            <a:off x="7695000" y="6075000"/>
            <a:ext cx="2760840" cy="34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e5e0df"/>
                </a:solidFill>
                <a:latin typeface="Poppins Light"/>
                <a:ea typeface="Poppins Light"/>
              </a:rPr>
              <a:t>Сучасне мистецтво</a:t>
            </a:r>
            <a:endParaRPr b="0" lang="uk-UA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Text 6"/>
          <p:cNvSpPr/>
          <p:nvPr/>
        </p:nvSpPr>
        <p:spPr>
          <a:xfrm>
            <a:off x="7695000" y="6552720"/>
            <a:ext cx="616176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e5e0df"/>
                </a:solidFill>
                <a:latin typeface="Roboto Light"/>
                <a:ea typeface="Roboto Light"/>
              </a:rPr>
              <a:t>Елементи сюрреалізму продовжують впливати на сучасне мистецтво.</a:t>
            </a:r>
            <a:endParaRPr b="0" lang="uk-UA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"/>
          <p:cNvSpPr/>
          <p:nvPr/>
        </p:nvSpPr>
        <p:spPr>
          <a:xfrm>
            <a:off x="12780000" y="7380000"/>
            <a:ext cx="1850400" cy="7200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37" name="Text 0"/>
          <p:cNvSpPr/>
          <p:nvPr/>
        </p:nvSpPr>
        <p:spPr>
          <a:xfrm>
            <a:off x="793800" y="98280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2f2f3"/>
                </a:solidFill>
                <a:latin typeface="Poppins Light"/>
                <a:ea typeface="Poppins Light"/>
              </a:rPr>
              <a:t>Сучасні інтерпретації сюрреалізму</a:t>
            </a:r>
            <a:endParaRPr b="0" lang="uk-UA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Shape 1"/>
          <p:cNvSpPr/>
          <p:nvPr/>
        </p:nvSpPr>
        <p:spPr>
          <a:xfrm>
            <a:off x="793800" y="2740320"/>
            <a:ext cx="7556040" cy="4506120"/>
          </a:xfrm>
          <a:prstGeom prst="roundRect">
            <a:avLst>
              <a:gd name="adj" fmla="val 2114"/>
            </a:avLst>
          </a:prstGeom>
          <a:noFill/>
          <a:ln w="7620">
            <a:solidFill>
              <a:srgbClr val="ffffff">
                <a:alpha val="2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Shape 2"/>
          <p:cNvSpPr/>
          <p:nvPr/>
        </p:nvSpPr>
        <p:spPr>
          <a:xfrm>
            <a:off x="801360" y="2747880"/>
            <a:ext cx="7540920" cy="13759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Text 3"/>
          <p:cNvSpPr/>
          <p:nvPr/>
        </p:nvSpPr>
        <p:spPr>
          <a:xfrm>
            <a:off x="1028160" y="2891520"/>
            <a:ext cx="33127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Фотографія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Text 4"/>
          <p:cNvSpPr/>
          <p:nvPr/>
        </p:nvSpPr>
        <p:spPr>
          <a:xfrm>
            <a:off x="4802760" y="2891520"/>
            <a:ext cx="331272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Сюрреалістичні образи та ідеї знаходять своє відображення в сучасній фотографії.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Shape 5"/>
          <p:cNvSpPr/>
          <p:nvPr/>
        </p:nvSpPr>
        <p:spPr>
          <a:xfrm>
            <a:off x="801360" y="4124160"/>
            <a:ext cx="7540920" cy="137592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3" name="Text 6"/>
          <p:cNvSpPr/>
          <p:nvPr/>
        </p:nvSpPr>
        <p:spPr>
          <a:xfrm>
            <a:off x="1028160" y="4267800"/>
            <a:ext cx="33127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Цифрове мистецтво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Text 7"/>
          <p:cNvSpPr/>
          <p:nvPr/>
        </p:nvSpPr>
        <p:spPr>
          <a:xfrm>
            <a:off x="4802760" y="4267800"/>
            <a:ext cx="331272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Сюрреалістичні твори створюються за допомогою комп'ютерних технологій.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Shape 8"/>
          <p:cNvSpPr/>
          <p:nvPr/>
        </p:nvSpPr>
        <p:spPr>
          <a:xfrm>
            <a:off x="801360" y="5500080"/>
            <a:ext cx="7540920" cy="173880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uk-UA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Text 9"/>
          <p:cNvSpPr/>
          <p:nvPr/>
        </p:nvSpPr>
        <p:spPr>
          <a:xfrm>
            <a:off x="1028160" y="5644080"/>
            <a:ext cx="33127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Інсталяції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Text 10"/>
          <p:cNvSpPr/>
          <p:nvPr/>
        </p:nvSpPr>
        <p:spPr>
          <a:xfrm>
            <a:off x="4802760" y="5644080"/>
            <a:ext cx="331272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Сучасні художники створюють інтерактивні інсталяції, що відображають сюрреалістичні ідеї.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49" name="Text 0"/>
          <p:cNvSpPr/>
          <p:nvPr/>
        </p:nvSpPr>
        <p:spPr>
          <a:xfrm>
            <a:off x="6280200" y="238248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2f2f3"/>
                </a:solidFill>
                <a:latin typeface="Poppins Light"/>
                <a:ea typeface="Poppins Light"/>
              </a:rPr>
              <a:t>Значення сюрреалізму для розвитку мистецтва</a:t>
            </a:r>
            <a:endParaRPr b="0" lang="uk-UA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Text 1"/>
          <p:cNvSpPr/>
          <p:nvPr/>
        </p:nvSpPr>
        <p:spPr>
          <a:xfrm>
            <a:off x="6280200" y="4140360"/>
            <a:ext cx="75560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Сюрреалізм збагатив мистецтво, розширивши його межі та дозволивши митцям вільно виражати своє несвідоме.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 2"/>
          <p:cNvSpPr/>
          <p:nvPr/>
        </p:nvSpPr>
        <p:spPr>
          <a:xfrm>
            <a:off x="6280200" y="5121360"/>
            <a:ext cx="75560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 Light"/>
                <a:ea typeface="Roboto Light"/>
              </a:rPr>
              <a:t>Він дав поштовх розвитку інших мистецьких течій та продовжує впливати на сучасне мистецтво.</a:t>
            </a:r>
            <a:endParaRPr b="0" lang="uk-UA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"/>
          <p:cNvSpPr/>
          <p:nvPr/>
        </p:nvSpPr>
        <p:spPr>
          <a:xfrm>
            <a:off x="12780000" y="7380000"/>
            <a:ext cx="1850400" cy="7200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uk-UA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LibreOffice/24.2.5.2$Linux_X86_64 LibreOffice_project/420$Build-2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2024-11-07T19:33:51Z</dcterms:created>
  <dc:creator>PptxGenJS</dc:creator>
  <dc:description/>
  <dc:language>uk-UA</dc:language>
  <cp:lastModifiedBy/>
  <dcterms:modified xsi:type="dcterms:W3CDTF">2024-11-07T21:36:34Z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9</vt:i4>
  </property>
  <property fmtid="{D5CDD505-2E9C-101B-9397-08002B2CF9AE}" pid="3" name="PresentationFormat">
    <vt:lpwstr>On-screen Show (16:9)</vt:lpwstr>
  </property>
  <property fmtid="{D5CDD505-2E9C-101B-9397-08002B2CF9AE}" pid="4" name="Slides">
    <vt:i4>9</vt:i4>
  </property>
</Properties>
</file>